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  <p:sldMasterId id="2147483998" r:id="rId2"/>
  </p:sldMasterIdLst>
  <p:notesMasterIdLst>
    <p:notesMasterId r:id="rId13"/>
  </p:notesMasterIdLst>
  <p:sldIdLst>
    <p:sldId id="256" r:id="rId3"/>
    <p:sldId id="370" r:id="rId4"/>
    <p:sldId id="379" r:id="rId5"/>
    <p:sldId id="380" r:id="rId6"/>
    <p:sldId id="365" r:id="rId7"/>
    <p:sldId id="366" r:id="rId8"/>
    <p:sldId id="367" r:id="rId9"/>
    <p:sldId id="368" r:id="rId10"/>
    <p:sldId id="378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  <p:cmAuthor id="2" name="User" initials="U" lastIdx="0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26A"/>
    <a:srgbClr val="26595B"/>
    <a:srgbClr val="25595D"/>
    <a:srgbClr val="24595D"/>
    <a:srgbClr val="8AD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8E50D-BE0A-444E-A512-7E6A89D82EA0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95717-74AE-4F51-9471-869613B2D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7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24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54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1979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81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6811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15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568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94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809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726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11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72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061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87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34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263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240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936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51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2912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52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6213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100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416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731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28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56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1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40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8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3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8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63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CF358-CEAF-4571-86DC-7575239ED86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D776194-25DB-48EE-96F0-43A59192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2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  <p:sldLayoutId id="2147484013" r:id="rId15"/>
    <p:sldLayoutId id="21474840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onitoring.cemon.ru/#/profil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2147" y="0"/>
            <a:ext cx="8677468" cy="247967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</a:rPr>
              <a:t>Региональный центр здорового питания обучающихся образовательных организаций </a:t>
            </a:r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Ставропольского края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47" y="4777379"/>
            <a:ext cx="9722465" cy="1126283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Анализ заполнения общеобразовательными организациями ежедневного меню на сайте Федерального центра мониторинга обучающихся  </a:t>
            </a:r>
            <a:r>
              <a:rPr lang="en-US" dirty="0">
                <a:solidFill>
                  <a:srgbClr val="00B0F0"/>
                </a:solidFill>
                <a:latin typeface="Roboto"/>
                <a:hlinkClick r:id="rId2" tooltip="https://monitoring.cemon.ru/#/profile"/>
              </a:rPr>
              <a:t>https://monitoring.cemon.ru/#/</a:t>
            </a:r>
            <a:r>
              <a:rPr lang="en-US" dirty="0" smtClean="0">
                <a:solidFill>
                  <a:srgbClr val="00B0F0"/>
                </a:solidFill>
                <a:latin typeface="Roboto"/>
                <a:hlinkClick r:id="rId2" tooltip="https://monitoring.cemon.ru/#/profile"/>
              </a:rPr>
              <a:t>profile</a:t>
            </a:r>
            <a:endParaRPr lang="ru-RU" dirty="0" smtClean="0">
              <a:solidFill>
                <a:srgbClr val="00B0F0"/>
              </a:solidFill>
              <a:latin typeface="Roboto"/>
            </a:endParaRP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за  период с 24.01.2025 по </a:t>
            </a:r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30</a:t>
            </a:r>
            <a:r>
              <a:rPr lang="ru-RU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.01.2025 года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1099" y="2093843"/>
            <a:ext cx="8915400" cy="3777622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Garamond" panose="02020404030301010803"/>
              </a:rPr>
              <a:t>Специалисты Регионального центра здорового питания обучающихся образовательных организаций Ставропольского края </a:t>
            </a:r>
          </a:p>
          <a:p>
            <a:pPr marL="0" lvl="0" indent="0" algn="ctr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Garamond" panose="02020404030301010803"/>
              </a:rPr>
              <a:t>готовы оказать необходимое содействие и помощь при трудностях размещения ежедневного меню, типового меню, календаря питания, файла 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Garamond" panose="02020404030301010803"/>
              </a:rPr>
              <a:t>findex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Garamond" panose="02020404030301010803"/>
              </a:rPr>
              <a:t> на сайте образовательной организации подкаталога 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Garamond" panose="02020404030301010803"/>
              </a:rPr>
              <a:t>FOOD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ctr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1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418"/>
            <a:ext cx="12102354" cy="631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4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0313" y="0"/>
            <a:ext cx="8911687" cy="128089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Список пищеблоков без фактического меню  за 30.01.2025 год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445"/>
            <a:ext cx="12192000" cy="600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3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4376" y="94475"/>
            <a:ext cx="7370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Список пищеблоков без фактического меню  за 30.01.2025 год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7483"/>
            <a:ext cx="12124592" cy="58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37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1859" y="80683"/>
            <a:ext cx="7933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Отклонение от норм СанПиН за период: с 24.01.25 по 30.01.25 года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8776" y="5599382"/>
            <a:ext cx="76648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100" b="1" dirty="0">
                <a:solidFill>
                  <a:prstClr val="black"/>
                </a:solidFill>
              </a:rPr>
              <a:t>Из скриншота видно: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ru-RU" sz="1100" b="1" dirty="0">
                <a:solidFill>
                  <a:prstClr val="black"/>
                </a:solidFill>
              </a:rPr>
              <a:t>Процент выгрузки меню по Ставропольскому краю на сегодняшний день составляет </a:t>
            </a:r>
            <a:r>
              <a:rPr lang="en-US" sz="1100" b="1" dirty="0" smtClean="0">
                <a:solidFill>
                  <a:prstClr val="black"/>
                </a:solidFill>
              </a:rPr>
              <a:t>9</a:t>
            </a:r>
            <a:r>
              <a:rPr lang="ru-RU" sz="1100" b="1" dirty="0" smtClean="0">
                <a:solidFill>
                  <a:prstClr val="black"/>
                </a:solidFill>
              </a:rPr>
              <a:t>6%</a:t>
            </a:r>
            <a:endParaRPr lang="ru-RU" sz="1100" b="1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  <a:defRPr/>
            </a:pPr>
            <a:r>
              <a:rPr lang="ru-RU" sz="1100" b="1" dirty="0">
                <a:solidFill>
                  <a:prstClr val="black"/>
                </a:solidFill>
              </a:rPr>
              <a:t>Процент пищеблоков без меню – </a:t>
            </a:r>
            <a:r>
              <a:rPr lang="ru-RU" sz="1100" b="1" dirty="0" smtClean="0">
                <a:solidFill>
                  <a:prstClr val="black"/>
                </a:solidFill>
              </a:rPr>
              <a:t>4</a:t>
            </a:r>
            <a:r>
              <a:rPr lang="en-US" sz="1100" b="1" dirty="0" smtClean="0">
                <a:solidFill>
                  <a:prstClr val="black"/>
                </a:solidFill>
              </a:rPr>
              <a:t>%</a:t>
            </a:r>
            <a:endParaRPr lang="ru-RU" sz="1100" b="1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  <a:defRPr/>
            </a:pPr>
            <a:r>
              <a:rPr lang="ru-RU" sz="1100" b="1" dirty="0">
                <a:solidFill>
                  <a:prstClr val="black"/>
                </a:solidFill>
              </a:rPr>
              <a:t>Количество лучших школ по безошибочной выгрузке меню -</a:t>
            </a:r>
            <a:r>
              <a:rPr lang="en-US" sz="1100" b="1" dirty="0" smtClean="0">
                <a:solidFill>
                  <a:prstClr val="black"/>
                </a:solidFill>
              </a:rPr>
              <a:t>291</a:t>
            </a:r>
            <a:endParaRPr lang="ru-RU" sz="1100" b="1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  <a:defRPr/>
            </a:pPr>
            <a:r>
              <a:rPr lang="ru-RU" sz="1100" b="1" dirty="0">
                <a:solidFill>
                  <a:prstClr val="black"/>
                </a:solidFill>
              </a:rPr>
              <a:t>Количество школ без меню- </a:t>
            </a:r>
            <a:r>
              <a:rPr lang="en-US" sz="1100" b="1" dirty="0" smtClean="0">
                <a:solidFill>
                  <a:prstClr val="black"/>
                </a:solidFill>
              </a:rPr>
              <a:t>22</a:t>
            </a:r>
            <a:endParaRPr lang="ru-RU" sz="1100" b="1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  <a:defRPr/>
            </a:pPr>
            <a:r>
              <a:rPr lang="ru-RU" sz="1100" b="1" dirty="0">
                <a:solidFill>
                  <a:prstClr val="black"/>
                </a:solidFill>
              </a:rPr>
              <a:t>Худшая школа – </a:t>
            </a:r>
            <a:r>
              <a:rPr lang="ru-RU" sz="1100" b="1" dirty="0" smtClean="0">
                <a:solidFill>
                  <a:prstClr val="black"/>
                </a:solidFill>
              </a:rPr>
              <a:t>МОУ СОШ  </a:t>
            </a:r>
            <a:r>
              <a:rPr lang="ru-RU" sz="1100" b="1" dirty="0">
                <a:solidFill>
                  <a:prstClr val="black"/>
                </a:solidFill>
              </a:rPr>
              <a:t>№ </a:t>
            </a:r>
            <a:r>
              <a:rPr lang="en-US" sz="1100" b="1" dirty="0" smtClean="0">
                <a:solidFill>
                  <a:prstClr val="black"/>
                </a:solidFill>
              </a:rPr>
              <a:t>8</a:t>
            </a:r>
            <a:r>
              <a:rPr lang="ru-RU" sz="1100" b="1" dirty="0" smtClean="0">
                <a:solidFill>
                  <a:prstClr val="black"/>
                </a:solidFill>
              </a:rPr>
              <a:t> </a:t>
            </a:r>
            <a:r>
              <a:rPr lang="en-US" sz="1100" b="1" dirty="0" smtClean="0">
                <a:solidFill>
                  <a:prstClr val="black"/>
                </a:solidFill>
              </a:rPr>
              <a:t>c</a:t>
            </a:r>
            <a:r>
              <a:rPr lang="ru-RU" sz="1100" b="1" dirty="0" smtClean="0">
                <a:solidFill>
                  <a:prstClr val="black"/>
                </a:solidFill>
              </a:rPr>
              <a:t>. Новоселицкого</a:t>
            </a:r>
            <a:endParaRPr lang="ru-RU" sz="1100" b="1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1392"/>
            <a:ext cx="12192000" cy="50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0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1215" y="219808"/>
            <a:ext cx="9231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Отклонения от норм СанПиН при анализе пищеблоков СКФО за период: с 24.01.25 по 30.01.25 года</a:t>
            </a: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" y="663387"/>
            <a:ext cx="12113270" cy="6062728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 rot="10800000">
            <a:off x="6814039" y="4141176"/>
            <a:ext cx="527538" cy="22596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802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1216" y="175846"/>
            <a:ext cx="9390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</a:rPr>
              <a:t>Отклонения от норм СанПиН при анализе пищеблоков </a:t>
            </a:r>
            <a:r>
              <a:rPr lang="ru-RU" sz="1400" b="1" dirty="0" smtClean="0">
                <a:solidFill>
                  <a:prstClr val="black"/>
                </a:solidFill>
              </a:rPr>
              <a:t>по РФ </a:t>
            </a:r>
            <a:r>
              <a:rPr lang="ru-RU" sz="1400" b="1" dirty="0">
                <a:solidFill>
                  <a:prstClr val="black"/>
                </a:solidFill>
              </a:rPr>
              <a:t>за период: с </a:t>
            </a:r>
            <a:r>
              <a:rPr lang="ru-RU" sz="1400" b="1" dirty="0" smtClean="0">
                <a:solidFill>
                  <a:prstClr val="black"/>
                </a:solidFill>
              </a:rPr>
              <a:t>24.01.25 </a:t>
            </a:r>
            <a:r>
              <a:rPr lang="ru-RU" sz="1400" b="1" dirty="0">
                <a:solidFill>
                  <a:prstClr val="black"/>
                </a:solidFill>
              </a:rPr>
              <a:t>по </a:t>
            </a:r>
            <a:r>
              <a:rPr lang="ru-RU" sz="1400" b="1" dirty="0" smtClean="0">
                <a:solidFill>
                  <a:prstClr val="black"/>
                </a:solidFill>
              </a:rPr>
              <a:t>30.01.25 </a:t>
            </a:r>
            <a:r>
              <a:rPr lang="ru-RU" sz="1400" b="1" dirty="0">
                <a:solidFill>
                  <a:prstClr val="black"/>
                </a:solidFill>
              </a:rPr>
              <a:t>года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635"/>
            <a:ext cx="12192000" cy="6116688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 rot="10800000">
            <a:off x="4967654" y="4378569"/>
            <a:ext cx="386861" cy="17232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709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9231" y="131885"/>
            <a:ext cx="10612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Динамика размещение показателей для Рейтинга общественной оценки (</a:t>
            </a:r>
            <a:r>
              <a:rPr lang="en-US" sz="1400" b="1" dirty="0" smtClean="0"/>
              <a:t>FINDEX) </a:t>
            </a:r>
            <a:r>
              <a:rPr lang="ru-RU" sz="1400" b="1" dirty="0" smtClean="0"/>
              <a:t>по субъектам РФ за период: </a:t>
            </a:r>
          </a:p>
          <a:p>
            <a:pPr algn="ctr"/>
            <a:r>
              <a:rPr lang="ru-RU" sz="1400" b="1" dirty="0" smtClean="0"/>
              <a:t>с 24.01.25 по 30.01.25 года</a:t>
            </a:r>
            <a:endParaRPr lang="ru-RU" sz="1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105"/>
            <a:ext cx="12192000" cy="5947918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 rot="10800000">
            <a:off x="5196254" y="4448907"/>
            <a:ext cx="404446" cy="1916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601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4038" y="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</a:rPr>
              <a:t>Динамика публикаций сведений «Типовых меню» и «Календарей питания»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ru-RU" sz="1400" b="1" dirty="0">
                <a:solidFill>
                  <a:prstClr val="black"/>
                </a:solidFill>
              </a:rPr>
              <a:t>по субъектам РФ за период: с </a:t>
            </a:r>
            <a:r>
              <a:rPr lang="ru-RU" sz="1400" b="1" dirty="0" smtClean="0">
                <a:solidFill>
                  <a:prstClr val="black"/>
                </a:solidFill>
              </a:rPr>
              <a:t>24.01.25 </a:t>
            </a:r>
            <a:r>
              <a:rPr lang="ru-RU" sz="1400" b="1" dirty="0">
                <a:solidFill>
                  <a:prstClr val="black"/>
                </a:solidFill>
              </a:rPr>
              <a:t>по </a:t>
            </a:r>
            <a:r>
              <a:rPr lang="ru-RU" sz="1400" b="1" dirty="0" smtClean="0">
                <a:solidFill>
                  <a:prstClr val="black"/>
                </a:solidFill>
              </a:rPr>
              <a:t>30.01.25 </a:t>
            </a:r>
            <a:r>
              <a:rPr lang="ru-RU" sz="1400" b="1" dirty="0">
                <a:solidFill>
                  <a:prstClr val="black"/>
                </a:solidFill>
              </a:rPr>
              <a:t>года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352"/>
            <a:ext cx="12192000" cy="5895502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 rot="10800000">
            <a:off x="5257800" y="4528038"/>
            <a:ext cx="290146" cy="1943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7122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4442</TotalTime>
  <Words>222</Words>
  <Application>Microsoft Office PowerPoint</Application>
  <PresentationFormat>Широкоэкранный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Arial Narrow</vt:lpstr>
      <vt:lpstr>Calibri</vt:lpstr>
      <vt:lpstr>Century Gothic</vt:lpstr>
      <vt:lpstr>Garamond</vt:lpstr>
      <vt:lpstr>Roboto</vt:lpstr>
      <vt:lpstr>Wingdings 3</vt:lpstr>
      <vt:lpstr>Легкий дым</vt:lpstr>
      <vt:lpstr>2_Легкий дым</vt:lpstr>
      <vt:lpstr>Региональный центр здорового питания обучающихся образовательных организаций Ставропольского края</vt:lpstr>
      <vt:lpstr>Презентация PowerPoint</vt:lpstr>
      <vt:lpstr>Список пищеблоков без фактического меню  за 30.01.2025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центр здорового питания обучающихся образовательных организаций Ставропольского края</dc:title>
  <dc:creator>Пользователь</dc:creator>
  <cp:lastModifiedBy>User</cp:lastModifiedBy>
  <cp:revision>449</cp:revision>
  <dcterms:created xsi:type="dcterms:W3CDTF">2023-04-10T05:57:49Z</dcterms:created>
  <dcterms:modified xsi:type="dcterms:W3CDTF">2025-01-30T08:00:13Z</dcterms:modified>
</cp:coreProperties>
</file>